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  <p:sldMasterId id="2147483771" r:id="rId4"/>
    <p:sldMasterId id="2147483783" r:id="rId5"/>
    <p:sldMasterId id="2147483795" r:id="rId6"/>
    <p:sldMasterId id="2147483832" r:id="rId7"/>
    <p:sldMasterId id="2147483844" r:id="rId8"/>
  </p:sldMasterIdLst>
  <p:notesMasterIdLst>
    <p:notesMasterId r:id="rId43"/>
  </p:notesMasterIdLst>
  <p:handoutMasterIdLst>
    <p:handoutMasterId r:id="rId44"/>
  </p:handoutMasterIdLst>
  <p:sldIdLst>
    <p:sldId id="576" r:id="rId9"/>
    <p:sldId id="560" r:id="rId10"/>
    <p:sldId id="539" r:id="rId11"/>
    <p:sldId id="605" r:id="rId12"/>
    <p:sldId id="570" r:id="rId13"/>
    <p:sldId id="542" r:id="rId14"/>
    <p:sldId id="593" r:id="rId15"/>
    <p:sldId id="577" r:id="rId16"/>
    <p:sldId id="375" r:id="rId17"/>
    <p:sldId id="606" r:id="rId18"/>
    <p:sldId id="607" r:id="rId19"/>
    <p:sldId id="530" r:id="rId20"/>
    <p:sldId id="565" r:id="rId21"/>
    <p:sldId id="567" r:id="rId22"/>
    <p:sldId id="431" r:id="rId23"/>
    <p:sldId id="566" r:id="rId24"/>
    <p:sldId id="432" r:id="rId25"/>
    <p:sldId id="557" r:id="rId26"/>
    <p:sldId id="584" r:id="rId27"/>
    <p:sldId id="587" r:id="rId28"/>
    <p:sldId id="586" r:id="rId29"/>
    <p:sldId id="594" r:id="rId30"/>
    <p:sldId id="597" r:id="rId31"/>
    <p:sldId id="596" r:id="rId32"/>
    <p:sldId id="583" r:id="rId33"/>
    <p:sldId id="590" r:id="rId34"/>
    <p:sldId id="585" r:id="rId35"/>
    <p:sldId id="604" r:id="rId36"/>
    <p:sldId id="601" r:id="rId37"/>
    <p:sldId id="602" r:id="rId38"/>
    <p:sldId id="603" r:id="rId39"/>
    <p:sldId id="591" r:id="rId40"/>
    <p:sldId id="592" r:id="rId41"/>
    <p:sldId id="589" r:id="rId4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say Nelson" initials="LA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C84"/>
    <a:srgbClr val="163054"/>
    <a:srgbClr val="348059"/>
    <a:srgbClr val="376092"/>
    <a:srgbClr val="800000"/>
    <a:srgbClr val="0000FF"/>
    <a:srgbClr val="F8A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353" autoAdjust="0"/>
    <p:restoredTop sz="96238" autoAdjust="0"/>
  </p:normalViewPr>
  <p:slideViewPr>
    <p:cSldViewPr>
      <p:cViewPr>
        <p:scale>
          <a:sx n="75" d="100"/>
          <a:sy n="75" d="100"/>
        </p:scale>
        <p:origin x="-1792" y="-1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commentAuthors" Target="commentAuthors.xml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9" Type="http://schemas.openxmlformats.org/officeDocument/2006/relationships/slide" Target="slides/slide1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E0DF3F6-BEA2-4C61-A7D0-BCA5AC2DC1DA}" type="datetimeFigureOut">
              <a:rPr lang="en-US" smtClean="0"/>
              <a:t>1/9/16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DD1C4FD-FAB7-48BF-97EF-2A2286549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71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F8A49-B9C6-4316-8CAB-484FF4332D00}" type="datetimeFigureOut">
              <a:rPr lang="en-US" smtClean="0"/>
              <a:t>1/9/16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D84B0-FA0F-4B85-BC97-E790FECAC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20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417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Snapshot of funding of</a:t>
            </a:r>
            <a:r>
              <a:rPr lang="en-US" baseline="0" dirty="0" smtClean="0"/>
              <a:t> wildlife health services, from a World Bank workshop and resulting 2012 report that PREDICT collaborated on. Table data represents info from 7 countries. Report highlighted needs for One Health investments. P-2 is intending to build on this work, by demonstrating cost effectiveness of One Health approaches that can inform policy change.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dirty="0" smtClean="0"/>
              <a:t>Comparing</a:t>
            </a:r>
            <a:r>
              <a:rPr lang="en-US" baseline="0" dirty="0" smtClean="0"/>
              <a:t> two different systems/approaches and their inputs/outcomes. EPT program has suggested that preventive/early warning systems are more cost-effective than reactive systems, but no current data collection to prove it (i.e. no robust data on economic and health outcomes). Caveat that no systems are directly comparable - still provides useful comparisons on attributes/infrastructure (e.g. situations in concurrent Ebola outbreaks in 2014- Knowledge of EBOV circulation and capacity in DRC allowed for rapidly detection and containment, vs. unknown circulation in West Africa and ongoing transmission). </a:t>
            </a:r>
          </a:p>
          <a:p>
            <a:pPr marL="171441" indent="-171441">
              <a:buFont typeface="Arial"/>
              <a:buChar char="•"/>
            </a:pPr>
            <a:r>
              <a:rPr lang="en-US" baseline="0" dirty="0" smtClean="0"/>
              <a:t>DATA: Compiling available evidence (indicators) to represent “cost” – economic where available for specific outbreaks, plus Disability-Adjusted Life Years (morbidity proxy), mortality, outbreak duration as a measure of containment/societal disruption, qualitative perceptions of preparedness, and types of functionality/capacity (single-silo vs. multidisciplinary). </a:t>
            </a:r>
          </a:p>
          <a:p>
            <a:pPr marL="171441" indent="-171441" defTabSz="914350">
              <a:buFont typeface="Arial"/>
              <a:buChar char="•"/>
              <a:defRPr/>
            </a:pPr>
            <a:r>
              <a:rPr lang="en-US" baseline="0" dirty="0" smtClean="0"/>
              <a:t>SOURCES: Retrospective and prospective data assembly from: literature review, EPT partners, World Bank, P-2 country governments, etc.</a:t>
            </a:r>
          </a:p>
          <a:p>
            <a:pPr marL="171441" indent="-171441">
              <a:buFont typeface="Arial"/>
              <a:buChar char="•"/>
            </a:pPr>
            <a:r>
              <a:rPr lang="en-US" baseline="0" dirty="0" smtClean="0"/>
              <a:t>USE: Developing a framework for analysis of One Health cost-effectiveness and compiling case studies, with attention to eliminating gender equality and integration bias </a:t>
            </a:r>
          </a:p>
          <a:p>
            <a:pPr marL="171441" indent="-171441">
              <a:buFont typeface="Arial"/>
              <a:buChar char="•"/>
            </a:pPr>
            <a:r>
              <a:rPr lang="en-US" baseline="0" dirty="0" smtClean="0"/>
              <a:t>OUTCOME: Lessons learned can inform EPT-2 contexts- potential policy changes</a:t>
            </a:r>
          </a:p>
          <a:p>
            <a:pPr marL="171441" indent="-171441">
              <a:buFont typeface="Arial"/>
              <a:buChar char="•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3908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222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7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 smtClean="0">
                <a:latin typeface="Calibri" charset="0"/>
              </a:rPr>
              <a:t>Same basic content as previous slide with different images – use this one to give ongoing example of TB in raw milk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561CB-D38D-BF4C-A939-E6A7FD30EE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8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 smtClean="0">
                <a:latin typeface="Calibri" charset="0"/>
              </a:rPr>
              <a:t>Same basic content as previous slide with different images – use this one to give ongoing example of TB in raw milk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561CB-D38D-BF4C-A939-E6A7FD30EE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83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Points</a:t>
            </a:r>
            <a:r>
              <a:rPr lang="en-US" baseline="0" dirty="0" smtClean="0"/>
              <a:t> to mention include:</a:t>
            </a:r>
          </a:p>
          <a:p>
            <a:pPr marL="174708" indent="-174708">
              <a:buFontTx/>
              <a:buChar char="-"/>
            </a:pPr>
            <a:r>
              <a:rPr lang="en-US" dirty="0" smtClean="0"/>
              <a:t>Emphasis on open access</a:t>
            </a:r>
            <a:r>
              <a:rPr lang="en-US" baseline="0" dirty="0" smtClean="0"/>
              <a:t> (and comment on approval process and how all countries in PREDICT are agreeing to open access)</a:t>
            </a:r>
            <a:endParaRPr lang="en-US" dirty="0" smtClean="0"/>
          </a:p>
          <a:p>
            <a:pPr marL="174708" indent="-174708">
              <a:buFontTx/>
              <a:buChar char="-"/>
            </a:pPr>
            <a:r>
              <a:rPr lang="en-US" dirty="0" smtClean="0"/>
              <a:t>Link to </a:t>
            </a:r>
            <a:r>
              <a:rPr lang="en-US" dirty="0" err="1" smtClean="0"/>
              <a:t>Genbank</a:t>
            </a:r>
            <a:endParaRPr lang="en-US" dirty="0" smtClean="0"/>
          </a:p>
          <a:p>
            <a:pPr marL="174708" indent="-174708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8F62C-30EA-5A4D-99E5-B15ED5A0B6AE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4012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256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256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1910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1910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2A629C85-C82F-47CE-9DB6-FB3D88B08CE1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18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FAAF9C7-DCF3-4523-882E-4FD354442B07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0043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73175"/>
            <a:ext cx="4232275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275" y="1273175"/>
            <a:ext cx="4232275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28BFABDB-E69B-46D8-B24A-22938F328D45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0180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4BDA537-6DB9-4D5F-A91D-AC5AB1ED5095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2355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503EAD8-F318-4B8E-BD36-C3AAB03694BA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0417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1E2F1E6-CFC9-499A-8D94-2ED965A63A28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4240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C3A2316-95FC-429B-839F-CF1A147F35E7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0912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78B7608-F8B5-4102-9D4B-73C190E61412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5326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8015A57-2D7B-43EF-9CBE-4F3B9809153B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2971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28588"/>
            <a:ext cx="2159000" cy="2366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" y="128588"/>
            <a:ext cx="6327775" cy="2366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2F7580B-F42A-449D-801C-1F83C5AAA594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126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75" y="128588"/>
            <a:ext cx="7945438" cy="288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273175"/>
            <a:ext cx="8616950" cy="122237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49F7CEE-F64B-49D6-942C-7DC906B38EF8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154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4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80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24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4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40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666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28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14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2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11" descr="Horizontal_CMYK [Converted]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59277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890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93419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88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116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757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452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0027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30575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128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34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11" descr="Horizontal_CMYK [Converted]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357188" y="657"/>
            <a:ext cx="8429625" cy="1981077"/>
          </a:xfrm>
          <a:prstGeom prst="rect">
            <a:avLst/>
          </a:prstGeom>
        </p:spPr>
        <p:txBody>
          <a:bodyPr/>
          <a:lstStyle>
            <a:lvl1pPr>
              <a:defRPr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>
                <a:solidFill>
                  <a:srgbClr val="D93E2B"/>
                </a:solidFill>
              </a:rP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1218130766"/>
      </p:ext>
    </p:extLst>
  </p:cSld>
  <p:clrMapOvr>
    <a:masterClrMapping/>
  </p:clrMapOvr>
  <p:transition xmlns:p14="http://schemas.microsoft.com/office/powerpoint/2010/main"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11" descr="Horizontal_CMYK [Converted]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2.png"/><Relationship Id="rId14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9.xml"/><Relationship Id="rId3" Type="http://schemas.openxmlformats.org/officeDocument/2006/relationships/slideLayout" Target="../slideLayouts/slideLayout70.xml"/><Relationship Id="rId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5.xml"/><Relationship Id="rId9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79.xml"/><Relationship Id="rId2" Type="http://schemas.openxmlformats.org/officeDocument/2006/relationships/slideLayout" Target="../slideLayouts/slideLayout80.xml"/><Relationship Id="rId3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6.xml"/><Relationship Id="rId9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inv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pg num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51863" y="6511925"/>
            <a:ext cx="1857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>
                <a:solidFill>
                  <a:srgbClr val="000000"/>
                </a:solidFill>
                <a:latin typeface="Arial" charset="0"/>
                <a:ea typeface="Gulim" pitchFamily="34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81BF29-D94D-4D1B-A4A8-8AC4C1C8577F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06375" y="128588"/>
            <a:ext cx="79454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dirty="0" smtClean="0"/>
              <a:t>Click to edit Master title style</a:t>
            </a:r>
          </a:p>
        </p:txBody>
      </p:sp>
      <p:sp>
        <p:nvSpPr>
          <p:cNvPr id="1946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273175"/>
            <a:ext cx="86169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grpSp>
        <p:nvGrpSpPr>
          <p:cNvPr id="19461" name="McK Slide Elements"/>
          <p:cNvGrpSpPr>
            <a:grpSpLocks/>
          </p:cNvGrpSpPr>
          <p:nvPr/>
        </p:nvGrpSpPr>
        <p:grpSpPr bwMode="auto">
          <a:xfrm>
            <a:off x="120650" y="531813"/>
            <a:ext cx="8616950" cy="6162675"/>
            <a:chOff x="75" y="335"/>
            <a:chExt cx="5429" cy="3882"/>
          </a:xfrm>
        </p:grpSpPr>
        <p:sp>
          <p:nvSpPr>
            <p:cNvPr id="3079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5" y="335"/>
              <a:ext cx="54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8953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1600" dirty="0">
                  <a:solidFill>
                    <a:srgbClr val="000000"/>
                  </a:solidFill>
                  <a:ea typeface="Gulim" pitchFamily="34" charset="-127"/>
                </a:rPr>
                <a:t>Unit of measure</a:t>
              </a:r>
            </a:p>
          </p:txBody>
        </p:sp>
        <p:sp>
          <p:nvSpPr>
            <p:cNvPr id="3080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5" y="3964"/>
              <a:ext cx="5145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63563" indent="-563563" defTabSz="895350" fontAlgn="base">
                <a:spcBef>
                  <a:spcPct val="0"/>
                </a:spcBef>
                <a:spcAft>
                  <a:spcPct val="0"/>
                </a:spcAft>
                <a:tabLst>
                  <a:tab pos="515938" algn="r"/>
                </a:tabLst>
                <a:defRPr/>
              </a:pPr>
              <a:r>
                <a:rPr lang="ko-KR" altLang="en-US" sz="1200">
                  <a:solidFill>
                    <a:srgbClr val="000000"/>
                  </a:solidFill>
                  <a:ea typeface="Gulim" pitchFamily="34" charset="-127"/>
                </a:rPr>
                <a:t>	*	</a:t>
              </a:r>
              <a:r>
                <a:rPr lang="en-US" altLang="ko-KR" sz="1200" dirty="0">
                  <a:solidFill>
                    <a:srgbClr val="000000"/>
                  </a:solidFill>
                  <a:ea typeface="Gulim" pitchFamily="34" charset="-127"/>
                </a:rPr>
                <a:t>Footnote</a:t>
              </a:r>
            </a:p>
            <a:p>
              <a:pPr marL="563563" indent="-563563" defTabSz="895350" fontAlgn="base">
                <a:spcBef>
                  <a:spcPct val="20000"/>
                </a:spcBef>
                <a:spcAft>
                  <a:spcPct val="0"/>
                </a:spcAft>
                <a:tabLst>
                  <a:tab pos="515938" algn="r"/>
                </a:tabLst>
                <a:defRPr/>
              </a:pPr>
              <a:r>
                <a:rPr lang="en-US" altLang="ko-KR" sz="1200" dirty="0">
                  <a:solidFill>
                    <a:srgbClr val="000000"/>
                  </a:solidFill>
                  <a:ea typeface="Gulim" pitchFamily="34" charset="-127"/>
                </a:rPr>
                <a:t>	Source:	Source</a:t>
              </a:r>
            </a:p>
          </p:txBody>
        </p:sp>
      </p:grpSp>
      <p:sp>
        <p:nvSpPr>
          <p:cNvPr id="3081" name="Working Draft" hidden="1"/>
          <p:cNvSpPr txBox="1">
            <a:spLocks noChangeArrowheads="1"/>
          </p:cNvSpPr>
          <p:nvPr/>
        </p:nvSpPr>
        <p:spPr bwMode="auto">
          <a:xfrm rot="5400000">
            <a:off x="7989094" y="2763044"/>
            <a:ext cx="18049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600" dirty="0">
                <a:solidFill>
                  <a:srgbClr val="000000"/>
                </a:solidFill>
                <a:ea typeface="Gulim" pitchFamily="34" charset="-127"/>
              </a:rPr>
              <a:t>Working Draft - Last Modified 9/4/2007 9:23:32 PM</a:t>
            </a:r>
          </a:p>
        </p:txBody>
      </p:sp>
      <p:sp>
        <p:nvSpPr>
          <p:cNvPr id="3082" name="Printed" hidden="1"/>
          <p:cNvSpPr txBox="1">
            <a:spLocks noChangeArrowheads="1"/>
          </p:cNvSpPr>
          <p:nvPr/>
        </p:nvSpPr>
        <p:spPr bwMode="auto">
          <a:xfrm rot="5400000">
            <a:off x="8362156" y="4267994"/>
            <a:ext cx="105886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600" dirty="0">
                <a:solidFill>
                  <a:srgbClr val="000000"/>
                </a:solidFill>
                <a:ea typeface="Gulim" pitchFamily="34" charset="-127"/>
              </a:rPr>
              <a:t>Printed 12/22/2005 3:28:39 PM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685800"/>
            <a:ext cx="155575" cy="6172200"/>
          </a:xfrm>
          <a:prstGeom prst="rect">
            <a:avLst/>
          </a:prstGeom>
          <a:solidFill>
            <a:srgbClr val="C2113A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 kern="0" dirty="0">
              <a:solidFill>
                <a:srgbClr val="C2113A"/>
              </a:solidFill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 rot="-5400000">
            <a:off x="4495800" y="-3811489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>
              <a:defRPr/>
            </a:pPr>
            <a:endParaRPr lang="en-US" sz="1600" kern="0" dirty="0">
              <a:solidFill>
                <a:srgbClr val="002A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3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2pPr>
      <a:lvl3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3pPr>
      <a:lvl4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4pPr>
      <a:lvl5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5pPr>
      <a:lvl6pPr marL="4572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6pPr>
      <a:lvl7pPr marL="9144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7pPr>
      <a:lvl8pPr marL="13716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8pPr>
      <a:lvl9pPr marL="18288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SzPct val="12000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</a:defRPr>
      </a:lvl2pPr>
      <a:lvl3pPr marL="301625" indent="-152400" algn="l" defTabSz="912813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3pPr>
      <a:lvl4pPr marL="441325" indent="-138113" algn="l" defTabSz="912813" rtl="0" eaLnBrk="0" fontAlgn="base" hangingPunct="0">
        <a:spcBef>
          <a:spcPct val="0"/>
        </a:spcBef>
        <a:spcAft>
          <a:spcPct val="0"/>
        </a:spcAft>
        <a:buSzPct val="89000"/>
        <a:buChar char="•"/>
        <a:defRPr sz="1600">
          <a:solidFill>
            <a:schemeClr val="tx1"/>
          </a:solidFill>
          <a:latin typeface="+mn-lt"/>
        </a:defRPr>
      </a:lvl4pPr>
      <a:lvl5pPr marL="593725" indent="-150813" algn="l" defTabSz="912813" rtl="0" eaLnBrk="0" fontAlgn="base" hangingPunct="0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5pPr>
      <a:lvl6pPr marL="10509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6pPr>
      <a:lvl7pPr marL="15081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7pPr>
      <a:lvl8pPr marL="19653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8pPr>
      <a:lvl9pPr marL="24225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546100" y="6441073"/>
            <a:ext cx="3733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8E0D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800000"/>
                </a:solidFill>
              </a:rPr>
              <a:t>Emerging Threats Program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850" y="53975"/>
            <a:ext cx="2952750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533400" y="6324600"/>
            <a:ext cx="7543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600">
              <a:solidFill>
                <a:srgbClr val="000000"/>
              </a:solidFill>
            </a:endParaRPr>
          </a:p>
        </p:txBody>
      </p:sp>
      <p:pic>
        <p:nvPicPr>
          <p:cNvPr id="1029" name="Picture 9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15200" y="6258239"/>
            <a:ext cx="1676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68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209800" y="6397625"/>
            <a:ext cx="37338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8E0D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800000"/>
                </a:solidFill>
              </a:rPr>
              <a:t>Emerging</a:t>
            </a:r>
            <a:r>
              <a:rPr lang="en-US" sz="1200" b="1" dirty="0">
                <a:solidFill>
                  <a:srgbClr val="800000"/>
                </a:solidFill>
              </a:rPr>
              <a:t> Threats Program</a:t>
            </a:r>
          </a:p>
        </p:txBody>
      </p:sp>
      <p:pic>
        <p:nvPicPr>
          <p:cNvPr id="8" name="Picture 11" descr="Horizontal_CMYK [Converted]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80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1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jpe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63" b="100000" l="66536" r="100000">
                        <a14:foregroundMark x1="34961" y1="50781" x2="34961" y2="50781"/>
                        <a14:foregroundMark x1="19010" y1="60590" x2="19010" y2="60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1600" y="-1028700"/>
            <a:ext cx="10515600" cy="7886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553" y="982176"/>
            <a:ext cx="898284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500" b="1" dirty="0" smtClean="0">
                <a:solidFill>
                  <a:srgbClr val="376092"/>
                </a:solidFill>
                <a:latin typeface="Arial"/>
              </a:rPr>
              <a:t>PREDICT:</a:t>
            </a:r>
          </a:p>
          <a:p>
            <a:r>
              <a:rPr lang="en-US" sz="3600" b="1" dirty="0">
                <a:solidFill>
                  <a:srgbClr val="376092"/>
                </a:solidFill>
                <a:latin typeface="Arial"/>
              </a:rPr>
              <a:t>B</a:t>
            </a:r>
            <a:r>
              <a:rPr lang="en-US" sz="3600" b="1" dirty="0" smtClean="0">
                <a:solidFill>
                  <a:srgbClr val="376092"/>
                </a:solidFill>
                <a:latin typeface="Arial"/>
              </a:rPr>
              <a:t>uilding capacity to prevent </a:t>
            </a:r>
          </a:p>
          <a:p>
            <a:r>
              <a:rPr lang="en-US" sz="3600" b="1" dirty="0" smtClean="0">
                <a:solidFill>
                  <a:srgbClr val="376092"/>
                </a:solidFill>
                <a:latin typeface="Arial"/>
              </a:rPr>
              <a:t>pandemics </a:t>
            </a:r>
            <a:r>
              <a:rPr lang="en-US" sz="3600" b="1" dirty="0">
                <a:solidFill>
                  <a:srgbClr val="376092"/>
                </a:solidFill>
                <a:latin typeface="Arial"/>
              </a:rPr>
              <a:t>using </a:t>
            </a:r>
            <a:r>
              <a:rPr lang="en-US" sz="3600" b="1" dirty="0" smtClean="0">
                <a:solidFill>
                  <a:srgbClr val="376092"/>
                </a:solidFill>
                <a:latin typeface="Arial"/>
              </a:rPr>
              <a:t>a One Health </a:t>
            </a:r>
            <a:r>
              <a:rPr lang="en-US" sz="3600" b="1" dirty="0">
                <a:solidFill>
                  <a:srgbClr val="376092"/>
                </a:solidFill>
                <a:latin typeface="Arial"/>
              </a:rPr>
              <a:t>approach</a:t>
            </a:r>
            <a:endParaRPr lang="en-US" sz="3600" dirty="0">
              <a:solidFill>
                <a:srgbClr val="37609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117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1" y="1295400"/>
            <a:ext cx="3581400" cy="18466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Oral Swab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Rectal Swab or Feces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Urine sample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Blood Sample</a:t>
            </a:r>
          </a:p>
          <a:p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Work Flow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1143000"/>
            <a:ext cx="35814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Conventional PCR – Viral Family testing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0" y="24384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Sequencing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0" y="33528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Interpretation 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4302204"/>
            <a:ext cx="35814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Report to Authorities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Approval of Results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0" y="5585936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Analysis and Modeling</a:t>
            </a: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" y="51054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Guidance for Policy</a:t>
            </a:r>
          </a:p>
          <a:p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4114800" y="1447800"/>
            <a:ext cx="990600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  <p:sp>
        <p:nvSpPr>
          <p:cNvPr id="3" name="Curved Right Arrow 2"/>
          <p:cNvSpPr/>
          <p:nvPr/>
        </p:nvSpPr>
        <p:spPr>
          <a:xfrm>
            <a:off x="4800600" y="22128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Right Arrow 17"/>
          <p:cNvSpPr/>
          <p:nvPr/>
        </p:nvSpPr>
        <p:spPr>
          <a:xfrm>
            <a:off x="4800600" y="30510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urved Right Arrow 18"/>
          <p:cNvSpPr/>
          <p:nvPr/>
        </p:nvSpPr>
        <p:spPr>
          <a:xfrm>
            <a:off x="4831080" y="39654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>
            <a:off x="4800600" y="50322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 rot="1358400">
            <a:off x="4290634" y="5879251"/>
            <a:ext cx="914400" cy="304800"/>
          </a:xfrm>
          <a:prstGeom prst="lef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9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1" y="1295400"/>
            <a:ext cx="3581400" cy="18466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Oral Swab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Rectal Swab or Feces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Urine sample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Blood Sample</a:t>
            </a:r>
          </a:p>
          <a:p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Work Flow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1143000"/>
            <a:ext cx="35814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Conventional PCR – Viral Family testing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0" y="24384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Sequencing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0" y="33528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Interpretation 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4302204"/>
            <a:ext cx="35814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Report to Authorities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Approval of Results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0" y="5585936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Analysis and Modeling</a:t>
            </a: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" y="51054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Guidance for Policy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14400" y="40386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Modify methods</a:t>
            </a:r>
          </a:p>
          <a:p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4114800" y="1447800"/>
            <a:ext cx="990600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 rot="18759728">
            <a:off x="2872290" y="2737757"/>
            <a:ext cx="2606143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  <p:sp>
        <p:nvSpPr>
          <p:cNvPr id="3" name="Curved Right Arrow 2"/>
          <p:cNvSpPr/>
          <p:nvPr/>
        </p:nvSpPr>
        <p:spPr>
          <a:xfrm>
            <a:off x="4800600" y="22128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Right Arrow 17"/>
          <p:cNvSpPr/>
          <p:nvPr/>
        </p:nvSpPr>
        <p:spPr>
          <a:xfrm>
            <a:off x="4800600" y="30510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urved Right Arrow 18"/>
          <p:cNvSpPr/>
          <p:nvPr/>
        </p:nvSpPr>
        <p:spPr>
          <a:xfrm>
            <a:off x="4831080" y="39654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>
            <a:off x="4800600" y="50322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 rot="1358400">
            <a:off x="4290634" y="5879251"/>
            <a:ext cx="914400" cy="304800"/>
          </a:xfrm>
          <a:prstGeom prst="lef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Arrow 20"/>
          <p:cNvSpPr/>
          <p:nvPr/>
        </p:nvSpPr>
        <p:spPr>
          <a:xfrm rot="2853619">
            <a:off x="3852522" y="5409785"/>
            <a:ext cx="1772972" cy="276956"/>
          </a:xfrm>
          <a:prstGeom prst="lef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4022879">
            <a:off x="2532508" y="3351661"/>
            <a:ext cx="990600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32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12-09 at 5.16.2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73200"/>
            <a:ext cx="9144000" cy="390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1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0314"/>
            <a:ext cx="9256729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b="1" dirty="0" smtClean="0">
                <a:solidFill>
                  <a:srgbClr val="800000"/>
                </a:solidFill>
                <a:latin typeface="+mj-lt"/>
              </a:rPr>
              <a:t>Safely Sampled More than 56,000 Animals</a:t>
            </a:r>
            <a:endParaRPr lang="en-US" sz="3900" b="1" dirty="0">
              <a:solidFill>
                <a:srgbClr val="800000"/>
              </a:solidFill>
              <a:latin typeface="+mj-lt"/>
            </a:endParaRPr>
          </a:p>
        </p:txBody>
      </p:sp>
      <p:pic>
        <p:nvPicPr>
          <p:cNvPr id="3" name="Picture 2" descr="Screen Shot 2014-12-09 at 10.03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72" y="1066800"/>
            <a:ext cx="8648028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6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116607"/>
            <a:ext cx="8763000" cy="49793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314"/>
            <a:ext cx="921796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b="1" dirty="0" smtClean="0">
                <a:solidFill>
                  <a:srgbClr val="800000"/>
                </a:solidFill>
                <a:latin typeface="+mj-lt"/>
              </a:rPr>
              <a:t>Developed &amp; Operationalized Diagnostic Platform</a:t>
            </a:r>
            <a:endParaRPr lang="en-US" sz="3400" b="1" dirty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59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Laboratory Capacity Building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283201" y="1600200"/>
            <a:ext cx="3708400" cy="383539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00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Trained 32 laboratories globally</a:t>
            </a:r>
          </a:p>
          <a:p>
            <a:r>
              <a:rPr lang="en-US" b="1" dirty="0" smtClean="0">
                <a:solidFill>
                  <a:srgbClr val="000000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27 screening for targeted viral families </a:t>
            </a:r>
            <a:endParaRPr lang="en-US" b="1" dirty="0">
              <a:solidFill>
                <a:srgbClr val="000000"/>
              </a:solidFill>
              <a:effectLst>
                <a:outerShdw blurRad="63500" dist="38100" dir="5400000" algn="tl" rotWithShape="0">
                  <a:srgbClr val="000000">
                    <a:alpha val="25000"/>
                  </a:srgbClr>
                </a:outerShdw>
              </a:effectLst>
              <a:cs typeface="Palatino Linotype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33" y="1299105"/>
            <a:ext cx="6857999" cy="506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2-09 at 10.00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" y="1269999"/>
            <a:ext cx="7345680" cy="50557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152400"/>
            <a:ext cx="7863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800000"/>
                </a:solidFill>
                <a:latin typeface="+mj-lt"/>
              </a:rPr>
              <a:t>Ran Over 400,000 Diagnostic Tests </a:t>
            </a:r>
            <a:endParaRPr lang="en-US" sz="4000" b="1" dirty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262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 smtClean="0"/>
              <a:t>Viral Detection Success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1438521"/>
            <a:ext cx="8915400" cy="207433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7F7F7F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latin typeface="Palatino Linotype"/>
                <a:cs typeface="Palatino Linotype"/>
              </a:rPr>
              <a:t>  </a:t>
            </a:r>
            <a:r>
              <a:rPr lang="en-US" b="1" dirty="0" smtClean="0">
                <a:solidFill>
                  <a:srgbClr val="376092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Overall 984 </a:t>
            </a:r>
            <a:r>
              <a:rPr lang="en-US" b="1" dirty="0">
                <a:solidFill>
                  <a:srgbClr val="376092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known and new </a:t>
            </a:r>
            <a:r>
              <a:rPr lang="en-US" b="1" dirty="0" smtClean="0">
                <a:solidFill>
                  <a:srgbClr val="376092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viruses: </a:t>
            </a:r>
          </a:p>
          <a:p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812 novel and </a:t>
            </a:r>
            <a:r>
              <a:rPr lang="en-US" sz="3000" b="1" dirty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147 known </a:t>
            </a:r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in animals</a:t>
            </a:r>
          </a:p>
          <a:p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3 </a:t>
            </a:r>
            <a:r>
              <a:rPr lang="en-US" sz="3000" b="1" dirty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novel and 31 known </a:t>
            </a:r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in human pilot studies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63500" dist="38100" dir="5400000" algn="tl" rotWithShape="0">
                  <a:srgbClr val="000000">
                    <a:alpha val="25000"/>
                  </a:srgbClr>
                </a:outerShdw>
              </a:effectLst>
              <a:latin typeface="Palatino Linotype"/>
              <a:cs typeface="Palatino Linotype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3564497"/>
            <a:ext cx="8954951" cy="1879063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86584">
            <a:off x="6804852" y="5849473"/>
            <a:ext cx="1628140" cy="83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9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28600" y="110326"/>
            <a:ext cx="7315200" cy="956474"/>
          </a:xfrm>
        </p:spPr>
        <p:txBody>
          <a:bodyPr>
            <a:noAutofit/>
          </a:bodyPr>
          <a:lstStyle/>
          <a:p>
            <a:r>
              <a:rPr lang="en-US" b="1" dirty="0" smtClean="0"/>
              <a:t>Outbreak Investigations</a:t>
            </a:r>
            <a:endParaRPr lang="en-US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270934" y="1219200"/>
            <a:ext cx="8483600" cy="5588000"/>
            <a:chOff x="270934" y="1270000"/>
            <a:chExt cx="8483600" cy="55880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4800" y="3962400"/>
              <a:ext cx="3860799" cy="28956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000" y="1270000"/>
              <a:ext cx="3420533" cy="2573867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4682" y="3843866"/>
              <a:ext cx="4609852" cy="301413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0934" y="1292176"/>
              <a:ext cx="5096934" cy="3415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0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4-12-07_101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50" y="1143000"/>
            <a:ext cx="8972450" cy="46496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76200" y="192613"/>
            <a:ext cx="9380606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b="1" dirty="0" smtClean="0">
                <a:solidFill>
                  <a:srgbClr val="800000"/>
                </a:solidFill>
                <a:latin typeface="Franklin Gothic Book"/>
              </a:rPr>
              <a:t>With Governments: Making Data Available to the Public</a:t>
            </a:r>
            <a:endParaRPr lang="en-US" sz="3100" b="1" dirty="0">
              <a:solidFill>
                <a:srgbClr val="800000"/>
              </a:solidFill>
              <a:latin typeface="Franklin Gothic Boo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6248400"/>
            <a:ext cx="4495800" cy="6096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E0D8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225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SAID_PREDIC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60960"/>
            <a:ext cx="4974336" cy="7010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553" y="1349514"/>
            <a:ext cx="883044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376092"/>
                </a:solidFill>
              </a:rPr>
              <a:t>The Challenge</a:t>
            </a:r>
          </a:p>
          <a:p>
            <a:endParaRPr lang="en-US" sz="4000" b="1" dirty="0">
              <a:solidFill>
                <a:srgbClr val="376092"/>
              </a:solidFill>
            </a:endParaRPr>
          </a:p>
          <a:p>
            <a:r>
              <a:rPr lang="en-US" sz="3200" i="1" dirty="0"/>
              <a:t>Pre-empt or combat, at their source, the first stage of emergence of zoonotic diseases that pose a significant threat </a:t>
            </a:r>
            <a:r>
              <a:rPr lang="en-US" sz="3200" i="1" dirty="0" smtClean="0"/>
              <a:t>to </a:t>
            </a:r>
            <a:r>
              <a:rPr lang="en-US" sz="3200" i="1" dirty="0"/>
              <a:t>public health (potentially pandemic infections)</a:t>
            </a:r>
            <a:endParaRPr lang="en-US" sz="3200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0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2-09 at 9.40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200" y="0"/>
            <a:ext cx="5419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52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PREDICT-2 Focus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67526" y="1981200"/>
            <a:ext cx="3900073" cy="4312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rgbClr val="376092"/>
                </a:solidFill>
              </a:rPr>
              <a:t>Identify large-scale trans-boundary ecological processes underlying human activities at high-risk interfaces</a:t>
            </a:r>
          </a:p>
          <a:p>
            <a:pPr marL="0" indent="0">
              <a:buNone/>
            </a:pPr>
            <a:endParaRPr lang="en-US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r>
              <a:rPr lang="en-US" i="1" dirty="0">
                <a:solidFill>
                  <a:srgbClr val="376092"/>
                </a:solidFill>
              </a:rPr>
              <a:t>C</a:t>
            </a:r>
            <a:r>
              <a:rPr lang="en-US" i="1" dirty="0" smtClean="0">
                <a:solidFill>
                  <a:srgbClr val="376092"/>
                </a:solidFill>
              </a:rPr>
              <a:t>haracterize pathways for disease emergence</a:t>
            </a:r>
          </a:p>
        </p:txBody>
      </p:sp>
      <p:pic>
        <p:nvPicPr>
          <p:cNvPr id="4" name="Picture 3" descr="Figure Draft 6 vLand Conversion.tif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85" y="990600"/>
            <a:ext cx="4038600" cy="52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PREDICT-2 Focus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29200" y="1524000"/>
            <a:ext cx="3900073" cy="43129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Target Biological Sampling on: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	Wildlife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	Livestock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	People</a:t>
            </a:r>
          </a:p>
          <a:p>
            <a:pPr marL="0" indent="0">
              <a:buNone/>
            </a:pPr>
            <a:endParaRPr lang="en-US" b="1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Behavioral Risk Assessment </a:t>
            </a:r>
          </a:p>
          <a:p>
            <a:pPr marL="0" indent="0">
              <a:buNone/>
            </a:pPr>
            <a:endParaRPr lang="en-US" b="1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In </a:t>
            </a:r>
            <a:r>
              <a:rPr lang="en-US" b="1" i="1" dirty="0">
                <a:solidFill>
                  <a:srgbClr val="376092"/>
                </a:solidFill>
              </a:rPr>
              <a:t>support </a:t>
            </a:r>
            <a:r>
              <a:rPr lang="en-US" b="1" i="1" dirty="0" smtClean="0">
                <a:solidFill>
                  <a:srgbClr val="376092"/>
                </a:solidFill>
              </a:rPr>
              <a:t>of mitigation</a:t>
            </a:r>
            <a:endParaRPr lang="en-US" b="1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en-US" i="1" dirty="0" smtClean="0">
              <a:solidFill>
                <a:srgbClr val="376092"/>
              </a:solidFill>
            </a:endParaRPr>
          </a:p>
        </p:txBody>
      </p:sp>
      <p:pic>
        <p:nvPicPr>
          <p:cNvPr id="4" name="Picture 3" descr="Figure Draft 6 vLand Conversion.tif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85" y="990600"/>
            <a:ext cx="4038600" cy="52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9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945" y="135618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3200" dirty="0">
                <a:solidFill>
                  <a:srgbClr val="800000"/>
                </a:solidFill>
              </a:rPr>
              <a:t>Behavioral Risk Surveillance Strategy</a:t>
            </a:r>
            <a:endParaRPr lang="en-US" sz="3200" b="1" dirty="0">
              <a:solidFill>
                <a:srgbClr val="800000"/>
              </a:solidFill>
              <a:latin typeface="Franklin Gothic Book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47757" y="1154913"/>
            <a:ext cx="6286500" cy="5047717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1200"/>
              </a:spcAft>
            </a:pPr>
            <a:r>
              <a:rPr lang="en-US" u="sng" dirty="0" smtClean="0">
                <a:cs typeface="Times"/>
              </a:rPr>
              <a:t>GOAL</a:t>
            </a:r>
            <a:r>
              <a:rPr lang="en-US" dirty="0" smtClean="0">
                <a:cs typeface="Times"/>
              </a:rPr>
              <a:t>: To identify drivers of specific behaviors/practices that lead to viral spillover and potential targets for mitigation</a:t>
            </a:r>
          </a:p>
          <a:p>
            <a:r>
              <a:rPr lang="en-US" u="sng" dirty="0" smtClean="0">
                <a:cs typeface="Times"/>
              </a:rPr>
              <a:t>How accomplished</a:t>
            </a:r>
            <a:r>
              <a:rPr lang="en-US" dirty="0" smtClean="0">
                <a:cs typeface="Times"/>
              </a:rPr>
              <a:t>?</a:t>
            </a:r>
          </a:p>
          <a:p>
            <a:pPr lvl="1">
              <a:spcBef>
                <a:spcPts val="1128"/>
              </a:spcBef>
            </a:pPr>
            <a:r>
              <a:rPr lang="en-US" sz="3200" dirty="0">
                <a:cs typeface="Times"/>
              </a:rPr>
              <a:t>Rapid, targeted 4-8 week in-depth qualitative research </a:t>
            </a:r>
            <a:r>
              <a:rPr lang="en-US" sz="3200" dirty="0" smtClean="0">
                <a:cs typeface="Times"/>
              </a:rPr>
              <a:t>in DRC, Cameroon, Uganda, Indonesia, China, Bangladesh</a:t>
            </a:r>
            <a:endParaRPr lang="en-US" sz="3200" dirty="0">
              <a:cs typeface="Times"/>
            </a:endParaRPr>
          </a:p>
          <a:p>
            <a:pPr marL="1371600" lvl="2"/>
            <a:r>
              <a:rPr lang="en-US" dirty="0" smtClean="0">
                <a:cs typeface="Times"/>
              </a:rPr>
              <a:t>Fill in knowledge gaps</a:t>
            </a:r>
          </a:p>
          <a:p>
            <a:pPr marL="1371600" lvl="2"/>
            <a:r>
              <a:rPr lang="en-US" dirty="0" smtClean="0">
                <a:cs typeface="Times"/>
              </a:rPr>
              <a:t>Inform behavioral survey for higher data quality</a:t>
            </a:r>
          </a:p>
          <a:p>
            <a:pPr lvl="1"/>
            <a:r>
              <a:rPr lang="en-US" sz="3200" dirty="0">
                <a:cs typeface="Times"/>
              </a:rPr>
              <a:t>Develop behavioral risk survey</a:t>
            </a:r>
          </a:p>
          <a:p>
            <a:pPr marL="1371600" lvl="2"/>
            <a:r>
              <a:rPr lang="en-US" dirty="0" smtClean="0">
                <a:cs typeface="Times"/>
              </a:rPr>
              <a:t>Informed by qualitative data, EPT-1 research and published manuscripts</a:t>
            </a:r>
          </a:p>
          <a:p>
            <a:pPr marL="1371600" lvl="2"/>
            <a:r>
              <a:rPr lang="en-US" dirty="0" smtClean="0">
                <a:cs typeface="Times"/>
              </a:rPr>
              <a:t>Pilot tested in countries with no in-depth qualitative research</a:t>
            </a:r>
          </a:p>
          <a:p>
            <a:pPr marL="1371600" lvl="2"/>
            <a:r>
              <a:rPr lang="en-US" dirty="0" smtClean="0">
                <a:cs typeface="Times"/>
              </a:rPr>
              <a:t>Administered in as many countries as possible</a:t>
            </a:r>
          </a:p>
          <a:p>
            <a:pPr lvl="1">
              <a:spcBef>
                <a:spcPts val="1128"/>
              </a:spcBef>
            </a:pPr>
            <a:r>
              <a:rPr lang="en-US" sz="3200" dirty="0" smtClean="0">
                <a:cs typeface="Times"/>
              </a:rPr>
              <a:t>Concurrent biological </a:t>
            </a:r>
            <a:r>
              <a:rPr lang="en-US" sz="3200" dirty="0">
                <a:cs typeface="Times"/>
              </a:rPr>
              <a:t>sampling and behavioral risk survey/rapid </a:t>
            </a:r>
            <a:r>
              <a:rPr lang="en-US" sz="3200" dirty="0" smtClean="0">
                <a:cs typeface="Times"/>
              </a:rPr>
              <a:t>questionnaire (Interim tool to be used first)</a:t>
            </a:r>
            <a:endParaRPr lang="en-US" sz="3200" dirty="0">
              <a:cs typeface="Times"/>
            </a:endParaRPr>
          </a:p>
          <a:p>
            <a:pPr lvl="1">
              <a:spcBef>
                <a:spcPts val="1128"/>
              </a:spcBef>
            </a:pPr>
            <a:r>
              <a:rPr lang="en-US" sz="3200" dirty="0" smtClean="0">
                <a:cs typeface="Times"/>
              </a:rPr>
              <a:t>Focus on highest </a:t>
            </a:r>
            <a:r>
              <a:rPr lang="en-US" sz="3200" dirty="0">
                <a:cs typeface="Times"/>
              </a:rPr>
              <a:t>risk </a:t>
            </a:r>
            <a:r>
              <a:rPr lang="en-US" sz="3200" dirty="0" smtClean="0">
                <a:cs typeface="Times"/>
              </a:rPr>
              <a:t>sites for risk mitigation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61976" y="5919512"/>
            <a:ext cx="41156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Pending discussion with local partners and authorities</a:t>
            </a:r>
            <a:endParaRPr lang="en-US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22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6172200" cy="1143000"/>
          </a:xfrm>
        </p:spPr>
        <p:txBody>
          <a:bodyPr/>
          <a:lstStyle/>
          <a:p>
            <a:r>
              <a:rPr lang="en-US" dirty="0" smtClean="0"/>
              <a:t>Qualitative Research 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335237" y="1136284"/>
            <a:ext cx="4220308" cy="536299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788919" y="2365337"/>
            <a:ext cx="3312941" cy="400929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10717" y="3416229"/>
            <a:ext cx="2669345" cy="2768295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10717" y="1266397"/>
            <a:ext cx="2569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</a:rPr>
              <a:t>Observational </a:t>
            </a:r>
            <a:r>
              <a:rPr lang="en-US" sz="2400" dirty="0" smtClean="0">
                <a:solidFill>
                  <a:schemeClr val="accent1"/>
                </a:solidFill>
              </a:rPr>
              <a:t>assessment=</a:t>
            </a:r>
            <a:endParaRPr lang="en-US" sz="2400" dirty="0">
              <a:solidFill>
                <a:schemeClr val="accent1"/>
              </a:solidFill>
            </a:endParaRPr>
          </a:p>
          <a:p>
            <a:pPr algn="ctr"/>
            <a:r>
              <a:rPr lang="en-US" sz="2400" dirty="0">
                <a:solidFill>
                  <a:schemeClr val="accent1"/>
                </a:solidFill>
              </a:rPr>
              <a:t>Human </a:t>
            </a:r>
            <a:r>
              <a:rPr lang="en-US" sz="2400" dirty="0"/>
              <a:t>Environment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10717" y="2650694"/>
            <a:ext cx="2569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Focus Groups=</a:t>
            </a:r>
          </a:p>
          <a:p>
            <a:pPr algn="ctr"/>
            <a:r>
              <a:rPr lang="en-US" sz="2400" dirty="0"/>
              <a:t>Community Life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3038" y="4247226"/>
            <a:ext cx="2569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Ethnographic Interviews=</a:t>
            </a:r>
          </a:p>
          <a:p>
            <a:pPr algn="ctr"/>
            <a:r>
              <a:rPr lang="en-US" sz="2400" dirty="0"/>
              <a:t>Individual &amp; Household </a:t>
            </a:r>
          </a:p>
        </p:txBody>
      </p:sp>
    </p:spTree>
    <p:extLst>
      <p:ext uri="{BB962C8B-B14F-4D97-AF65-F5344CB8AC3E}">
        <p14:creationId xmlns:p14="http://schemas.microsoft.com/office/powerpoint/2010/main" val="32553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0" y="76200"/>
            <a:ext cx="9144000" cy="11430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>
                <a:latin typeface="Franklin Gothic Book"/>
              </a:rPr>
              <a:t>Targeted, Risk-based Training &amp; Surveillance</a:t>
            </a:r>
            <a:endParaRPr lang="en-US" dirty="0">
              <a:latin typeface="Franklin Gothic Book"/>
            </a:endParaRPr>
          </a:p>
        </p:txBody>
      </p:sp>
      <p:pic>
        <p:nvPicPr>
          <p:cNvPr id="2" name="Picture 1" descr="Screen Shot 2014-12-06 at 4.40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137326"/>
            <a:ext cx="6756399" cy="503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1793" y="1646301"/>
            <a:ext cx="386536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Camels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Bats</a:t>
            </a:r>
            <a:endParaRPr lang="en-US" sz="3200" b="1" dirty="0"/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Humans</a:t>
            </a:r>
            <a:endParaRPr lang="en-US" sz="3200" b="1" dirty="0"/>
          </a:p>
          <a:p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Targeted, Risk-based Surveillance</a:t>
            </a:r>
            <a:endParaRPr lang="en-US" dirty="0"/>
          </a:p>
        </p:txBody>
      </p:sp>
      <p:pic>
        <p:nvPicPr>
          <p:cNvPr id="8" name="Picture 7" descr="IMG_214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599" y="1447800"/>
            <a:ext cx="578511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2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Scientific Strategy: Viral Families</a:t>
            </a:r>
            <a:endParaRPr lang="en-US" sz="4400" dirty="0"/>
          </a:p>
        </p:txBody>
      </p:sp>
      <p:sp>
        <p:nvSpPr>
          <p:cNvPr id="10" name="Rectangle 9"/>
          <p:cNvSpPr/>
          <p:nvPr/>
        </p:nvSpPr>
        <p:spPr>
          <a:xfrm>
            <a:off x="228600" y="6248400"/>
            <a:ext cx="4495800" cy="609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E0D8"/>
              </a:solidFill>
              <a:latin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8229600" cy="4525963"/>
          </a:xfrm>
        </p:spPr>
        <p:txBody>
          <a:bodyPr/>
          <a:lstStyle/>
          <a:p>
            <a:r>
              <a:rPr lang="en-US" dirty="0" smtClean="0"/>
              <a:t>Coronaviruses</a:t>
            </a:r>
          </a:p>
          <a:p>
            <a:r>
              <a:rPr lang="en-US" dirty="0" smtClean="0"/>
              <a:t>Influenza’s</a:t>
            </a:r>
          </a:p>
          <a:p>
            <a:r>
              <a:rPr lang="en-US" dirty="0" err="1" smtClean="0"/>
              <a:t>Parainfluenza’s</a:t>
            </a:r>
            <a:endParaRPr lang="en-US" dirty="0" smtClean="0"/>
          </a:p>
          <a:p>
            <a:r>
              <a:rPr lang="en-US" dirty="0" err="1" smtClean="0"/>
              <a:t>Filoviruses</a:t>
            </a:r>
            <a:endParaRPr lang="en-US" dirty="0" smtClean="0"/>
          </a:p>
          <a:p>
            <a:r>
              <a:rPr lang="en-US" dirty="0" smtClean="0"/>
              <a:t>Others if possible</a:t>
            </a:r>
          </a:p>
          <a:p>
            <a:endParaRPr lang="en-US" dirty="0"/>
          </a:p>
          <a:p>
            <a:r>
              <a:rPr lang="en-US" dirty="0" smtClean="0"/>
              <a:t>SARI – ILI - FUO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32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Scientific Strategy: Virus Risk</a:t>
            </a:r>
            <a:endParaRPr lang="en-US" sz="4400" dirty="0"/>
          </a:p>
        </p:txBody>
      </p:sp>
      <p:pic>
        <p:nvPicPr>
          <p:cNvPr id="7" name="Picture 6" descr="Macintosh HD:Users:KJO1:Dropbox (EHA):Manuscripts:Virus_Ranking_PREDICT_2014:PREDICT_virusranking_Olival-17Sept2014_slide11revised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593" y="2241992"/>
            <a:ext cx="7856110" cy="3701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3" descr="California sea lion Adenovirus.tif"/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1800" y="3754805"/>
            <a:ext cx="1828800" cy="1883995"/>
          </a:xfrm>
        </p:spPr>
      </p:pic>
      <p:sp>
        <p:nvSpPr>
          <p:cNvPr id="9" name="Shape 193"/>
          <p:cNvSpPr/>
          <p:nvPr/>
        </p:nvSpPr>
        <p:spPr>
          <a:xfrm>
            <a:off x="457200" y="1066800"/>
            <a:ext cx="8394936" cy="1180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5717" tIns="35717" rIns="35717" bIns="35717" anchor="ctr">
            <a:spAutoFit/>
          </a:bodyPr>
          <a:lstStyle>
            <a:lvl1pPr>
              <a:defRPr sz="4600">
                <a:latin typeface="Book Antiqua"/>
                <a:ea typeface="Book Antiqua"/>
                <a:cs typeface="Book Antiqua"/>
                <a:sym typeface="Book Antiqua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Expanded characterization </a:t>
            </a:r>
            <a:r>
              <a:rPr lang="en-US" sz="2400" i="1" dirty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of viruses </a:t>
            </a: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with </a:t>
            </a:r>
            <a:r>
              <a:rPr lang="en-US" sz="2400" i="1" dirty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epidemic and unknown pandemic </a:t>
            </a: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potential combined with risk assessment </a:t>
            </a:r>
            <a:endParaRPr lang="en-US" sz="2400" i="1" dirty="0">
              <a:solidFill>
                <a:srgbClr val="000090"/>
              </a:solidFill>
              <a:latin typeface="Arial"/>
              <a:ea typeface="Cambria"/>
              <a:cs typeface="Cambria"/>
            </a:endParaRPr>
          </a:p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 </a:t>
            </a:r>
            <a:endParaRPr sz="2400" i="1" dirty="0">
              <a:solidFill>
                <a:srgbClr val="000090"/>
              </a:solidFill>
              <a:latin typeface="Arial"/>
              <a:ea typeface="Cambria"/>
              <a:cs typeface="Cambria"/>
            </a:endParaRPr>
          </a:p>
        </p:txBody>
      </p:sp>
      <p:sp>
        <p:nvSpPr>
          <p:cNvPr id="6" name="Shape 193"/>
          <p:cNvSpPr/>
          <p:nvPr/>
        </p:nvSpPr>
        <p:spPr>
          <a:xfrm>
            <a:off x="6007264" y="2209800"/>
            <a:ext cx="2844872" cy="93390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5717" tIns="35717" rIns="35717" bIns="35717" anchor="ctr">
            <a:spAutoFit/>
          </a:bodyPr>
          <a:lstStyle>
            <a:lvl1pPr>
              <a:defRPr sz="4600">
                <a:latin typeface="Book Antiqua"/>
                <a:ea typeface="Book Antiqua"/>
                <a:cs typeface="Book Antiqua"/>
                <a:sym typeface="Book Antiqua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sz="2800" i="1" dirty="0" smtClean="0">
                <a:solidFill>
                  <a:srgbClr val="800000"/>
                </a:solidFill>
                <a:latin typeface="Arial"/>
                <a:ea typeface="Cambria"/>
                <a:cs typeface="Cambria"/>
              </a:rPr>
              <a:t>Spillover risk</a:t>
            </a: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sz="2800" i="1" dirty="0" smtClean="0">
                <a:solidFill>
                  <a:srgbClr val="800000"/>
                </a:solidFill>
                <a:latin typeface="Arial"/>
                <a:ea typeface="Cambria"/>
                <a:cs typeface="Cambria"/>
              </a:rPr>
              <a:t> Pandemic risk</a:t>
            </a:r>
            <a:endParaRPr lang="en-US" sz="2800" i="1" dirty="0">
              <a:solidFill>
                <a:srgbClr val="800000"/>
              </a:solidFill>
              <a:latin typeface="Arial"/>
              <a:ea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6248400"/>
            <a:ext cx="4495800" cy="609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E0D8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772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0" y="152400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pPr defTabSz="914400"/>
            <a:r>
              <a:rPr lang="en-US" altLang="en-US" sz="3600" b="0" kern="0" dirty="0" smtClean="0">
                <a:latin typeface="Calibri" pitchFamily="34" charset="0"/>
              </a:rPr>
              <a:t>One Health Policies/Practices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8200" y="6248400"/>
            <a:ext cx="4495800" cy="595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>
                <a:solidFill>
                  <a:srgbClr val="000000"/>
                </a:solidFill>
                <a:latin typeface="Franklin Gothic Book"/>
              </a:rPr>
              <a:t>Objective 5: Validating One Health Approaches</a:t>
            </a:r>
            <a:endParaRPr lang="en-US" sz="1600" dirty="0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243077"/>
            <a:ext cx="8839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Collaboration with The 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World Bank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– building an evidence base for One Health</a:t>
            </a: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defTabSz="914400"/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Proposal 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to hold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‘Phase II’ workshop 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in partnership with World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Bank (likely in a future year)</a:t>
            </a:r>
          </a:p>
          <a:p>
            <a:pPr marL="285750" indent="-285750" defTabSz="914400">
              <a:buFont typeface="Arial"/>
              <a:buChar char="•"/>
            </a:pP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Oriented toward policy change</a:t>
            </a:r>
          </a:p>
          <a:p>
            <a:pPr marL="285750" indent="-285750" defTabSz="914400">
              <a:buFont typeface="Arial"/>
              <a:buChar char="•"/>
            </a:pP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One Health assessment and investment criteria </a:t>
            </a: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endParaRPr lang="en-US" dirty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939" y="1143000"/>
            <a:ext cx="8239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Promoting 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policies and practices that reduce the risk of virus evolution, spillover, amplification, and spread</a:t>
            </a:r>
          </a:p>
        </p:txBody>
      </p:sp>
      <p:pic>
        <p:nvPicPr>
          <p:cNvPr id="7" name="Picture 6" descr="Screen Shot 2015-02-22 at 12.03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5181600"/>
            <a:ext cx="3352800" cy="7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4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5124" y="3733800"/>
            <a:ext cx="3782534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376092"/>
                </a:solidFill>
              </a:rPr>
              <a:t>Majority </a:t>
            </a:r>
            <a:r>
              <a:rPr lang="en-US" sz="1500" b="1" dirty="0" smtClean="0">
                <a:solidFill>
                  <a:srgbClr val="376092"/>
                </a:solidFill>
              </a:rPr>
              <a:t>are </a:t>
            </a:r>
            <a:r>
              <a:rPr lang="en-US" sz="1500" b="1" dirty="0">
                <a:solidFill>
                  <a:srgbClr val="376092"/>
                </a:solidFill>
              </a:rPr>
              <a:t>of animal origin (zoonotic</a:t>
            </a:r>
            <a:r>
              <a:rPr lang="en-US" sz="1500" b="1" dirty="0" smtClean="0">
                <a:solidFill>
                  <a:srgbClr val="376092"/>
                </a:solidFill>
              </a:rPr>
              <a:t>)</a:t>
            </a:r>
          </a:p>
          <a:p>
            <a:endParaRPr lang="en-US" sz="1500" b="1" dirty="0">
              <a:solidFill>
                <a:srgbClr val="37609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800000"/>
                </a:solidFill>
              </a:rPr>
              <a:t>75% of emerging zoonoses have wildlife </a:t>
            </a:r>
            <a:r>
              <a:rPr lang="en-US" sz="1500" b="1" dirty="0" smtClean="0">
                <a:solidFill>
                  <a:srgbClr val="800000"/>
                </a:solidFill>
              </a:rPr>
              <a:t>origins</a:t>
            </a:r>
          </a:p>
          <a:p>
            <a:endParaRPr lang="en-US" sz="1500" b="1" dirty="0">
              <a:solidFill>
                <a:srgbClr val="37609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376092"/>
                </a:solidFill>
              </a:rPr>
              <a:t>Human activities at the </a:t>
            </a:r>
            <a:r>
              <a:rPr lang="en-US" sz="1500" b="1" dirty="0" smtClean="0">
                <a:solidFill>
                  <a:srgbClr val="376092"/>
                </a:solidFill>
              </a:rPr>
              <a:t>interface are </a:t>
            </a:r>
            <a:r>
              <a:rPr lang="en-US" sz="1500" b="1" dirty="0">
                <a:solidFill>
                  <a:srgbClr val="376092"/>
                </a:solidFill>
              </a:rPr>
              <a:t>linked to </a:t>
            </a:r>
            <a:r>
              <a:rPr lang="en-US" sz="1500" b="1" dirty="0" smtClean="0">
                <a:solidFill>
                  <a:srgbClr val="376092"/>
                </a:solidFill>
              </a:rPr>
              <a:t>EIDs (</a:t>
            </a:r>
            <a:r>
              <a:rPr lang="en-US" sz="1500" b="1" dirty="0">
                <a:solidFill>
                  <a:srgbClr val="376092"/>
                </a:solidFill>
              </a:rPr>
              <a:t>Nipah virus, SARS, Ebola</a:t>
            </a:r>
            <a:r>
              <a:rPr lang="en-US" sz="1500" b="1" dirty="0" smtClean="0">
                <a:solidFill>
                  <a:srgbClr val="376092"/>
                </a:solidFill>
              </a:rPr>
              <a:t>)</a:t>
            </a:r>
          </a:p>
          <a:p>
            <a:endParaRPr lang="en-US" sz="1500" b="1" dirty="0">
              <a:solidFill>
                <a:srgbClr val="37609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376092"/>
                </a:solidFill>
              </a:rPr>
              <a:t>Annual population growth among highest in buffers to protected areas near wildlife 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pic>
        <p:nvPicPr>
          <p:cNvPr id="5" name="Picture 4" descr="EIDs &amp; wildlife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1166277"/>
            <a:ext cx="2819400" cy="2748793"/>
          </a:xfrm>
          <a:prstGeom prst="rect">
            <a:avLst/>
          </a:prstGeom>
        </p:spPr>
      </p:pic>
      <p:pic>
        <p:nvPicPr>
          <p:cNvPr id="8" name="Picture 7" descr="EIDs &amp; wildlife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0400" y="1143000"/>
            <a:ext cx="2085629" cy="3007375"/>
          </a:xfrm>
          <a:prstGeom prst="rect">
            <a:avLst/>
          </a:prstGeom>
        </p:spPr>
      </p:pic>
      <p:pic>
        <p:nvPicPr>
          <p:cNvPr id="9" name="Picture 8" descr="EIDs &amp; wildlife.jp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0200" y="990600"/>
            <a:ext cx="3048000" cy="2579476"/>
          </a:xfrm>
          <a:prstGeom prst="rect">
            <a:avLst/>
          </a:prstGeom>
        </p:spPr>
      </p:pic>
      <p:sp>
        <p:nvSpPr>
          <p:cNvPr id="10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/>
              <a:t>E</a:t>
            </a:r>
            <a:r>
              <a:rPr lang="en-US" dirty="0" smtClean="0"/>
              <a:t>merging Infectious Diseases</a:t>
            </a:r>
            <a:endParaRPr lang="en-US" dirty="0"/>
          </a:p>
        </p:txBody>
      </p:sp>
      <p:pic>
        <p:nvPicPr>
          <p:cNvPr id="3" name="Picture 2" descr="Screen Shot 2014-12-09 at 9.42.13 PM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3581400"/>
            <a:ext cx="3026256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5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0" y="152400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pPr defTabSz="914400"/>
            <a:r>
              <a:rPr lang="en-US" altLang="en-US" sz="3600" b="0" kern="0" dirty="0" smtClean="0">
                <a:latin typeface="Calibri" pitchFamily="34" charset="0"/>
              </a:rPr>
              <a:t>One Health Policies/Practices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8200" y="6248400"/>
            <a:ext cx="4495800" cy="595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rgbClr val="000000"/>
                </a:solidFill>
                <a:latin typeface="Franklin Gothic Book"/>
              </a:rPr>
              <a:t>Objective 5: Validating One Health Approaches</a:t>
            </a:r>
            <a:endParaRPr lang="en-US" sz="1600" b="1" dirty="0">
              <a:solidFill>
                <a:srgbClr val="000000"/>
              </a:solidFill>
              <a:latin typeface="Franklin Gothic Book"/>
            </a:endParaRPr>
          </a:p>
        </p:txBody>
      </p:sp>
      <p:pic>
        <p:nvPicPr>
          <p:cNvPr id="9" name="Picture 8" descr="Screen Shot 2015-02-22 at 11.58.2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590800"/>
            <a:ext cx="5428044" cy="2616706"/>
          </a:xfrm>
          <a:prstGeom prst="rect">
            <a:avLst/>
          </a:prstGeom>
        </p:spPr>
      </p:pic>
      <p:pic>
        <p:nvPicPr>
          <p:cNvPr id="12" name="Picture 11" descr="World Bank_People, Pathogens aPlanet_Economics of One Health 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682017"/>
            <a:ext cx="3352800" cy="4337783"/>
          </a:xfrm>
          <a:prstGeom prst="rect">
            <a:avLst/>
          </a:prstGeom>
        </p:spPr>
      </p:pic>
      <p:pic>
        <p:nvPicPr>
          <p:cNvPr id="10" name="Picture 9" descr="Screen Shot 2015-02-22 at 12.03.4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3057" y="5181600"/>
            <a:ext cx="3352800" cy="7728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726049"/>
            <a:ext cx="4800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Validating 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One Health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Approaches</a:t>
            </a:r>
            <a:endParaRPr lang="en-US" sz="2000" b="1" dirty="0">
              <a:solidFill>
                <a:srgbClr val="000000"/>
              </a:solidFill>
              <a:latin typeface="Arial"/>
            </a:endParaRPr>
          </a:p>
          <a:p>
            <a:pPr defTabSz="914400"/>
            <a:endParaRPr lang="en-US" sz="30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51816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 smtClean="0">
                <a:solidFill>
                  <a:srgbClr val="000000"/>
                </a:solidFill>
                <a:latin typeface="Arial"/>
              </a:rPr>
              <a:t>2011- 2012 Workshop and Report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26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0" y="152400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pPr defTabSz="914400"/>
            <a:r>
              <a:rPr lang="en-US" altLang="en-US" sz="3600" b="0" kern="0" dirty="0" smtClean="0">
                <a:latin typeface="Calibri" pitchFamily="34" charset="0"/>
              </a:rPr>
              <a:t>One Health Policies/Practices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8200" y="6248400"/>
            <a:ext cx="4495800" cy="595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rgbClr val="000000"/>
                </a:solidFill>
                <a:latin typeface="Franklin Gothic Book"/>
              </a:rPr>
              <a:t>Objective 5: Validating One Health Approaches</a:t>
            </a:r>
            <a:endParaRPr lang="en-US" sz="1600" b="1" dirty="0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0668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Conduct a systematic and dedicated effort to validate and evaluate the utility of One Health approaches using all available evidence</a:t>
            </a:r>
            <a:endParaRPr lang="en-US" sz="2000" b="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5635" y="2362200"/>
            <a:ext cx="4804765" cy="3124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1752600"/>
            <a:ext cx="28956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500" b="1" i="1" u="sng" dirty="0" smtClean="0">
                <a:solidFill>
                  <a:srgbClr val="000000"/>
                </a:solidFill>
                <a:latin typeface="Arial"/>
              </a:rPr>
              <a:t>Preventive/Early Warning</a:t>
            </a:r>
          </a:p>
          <a:p>
            <a:pPr defTabSz="914400"/>
            <a:endParaRPr lang="en-US" sz="1500" b="1" i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Monitoring/early </a:t>
            </a: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detection: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 $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Health burden:</a:t>
            </a:r>
            <a:br>
              <a:rPr lang="en-US" sz="1500" b="1" dirty="0" smtClean="0">
                <a:solidFill>
                  <a:srgbClr val="000000"/>
                </a:solidFill>
                <a:latin typeface="Arial"/>
              </a:rPr>
            </a:br>
            <a:r>
              <a:rPr lang="en-US" sz="1500" b="1" baseline="-25000" dirty="0" smtClean="0">
                <a:solidFill>
                  <a:srgbClr val="FF0000"/>
                </a:solidFill>
                <a:latin typeface="Arial"/>
              </a:rPr>
              <a:t>DALYs</a:t>
            </a:r>
          </a:p>
          <a:p>
            <a:pPr defTabSz="914400"/>
            <a:endParaRPr lang="en-US" sz="1500" b="1" baseline="-25000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>
                <a:solidFill>
                  <a:srgbClr val="000000"/>
                </a:solidFill>
                <a:latin typeface="Arial"/>
              </a:rPr>
              <a:t>Deaths: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49</a:t>
            </a:r>
            <a:endParaRPr lang="en-US" sz="1500" b="1" baseline="-25000" dirty="0" smtClean="0">
              <a:solidFill>
                <a:srgbClr val="FF0000"/>
              </a:solidFill>
              <a:latin typeface="Arial"/>
            </a:endParaRP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Duration: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&lt;90 days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Perceptions: 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Confidence in 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preparedness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infrastructure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Operations: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Multidisciplinary; inclusive (all gender, income)</a:t>
            </a:r>
            <a:endParaRPr lang="en-US" sz="15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0" y="1752600"/>
            <a:ext cx="2362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500" b="1" i="1" u="sng" dirty="0" smtClean="0">
                <a:solidFill>
                  <a:srgbClr val="000000"/>
                </a:solidFill>
                <a:latin typeface="Arial"/>
              </a:rPr>
              <a:t>Reactive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Response/Control: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$$$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Health burden:</a:t>
            </a:r>
          </a:p>
          <a:p>
            <a:pPr defTabSz="914400"/>
            <a:r>
              <a:rPr lang="en-US" sz="1600" b="1" dirty="0" smtClean="0">
                <a:solidFill>
                  <a:srgbClr val="FF0000"/>
                </a:solidFill>
                <a:latin typeface="Arial"/>
              </a:rPr>
              <a:t>DALYs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Deaths: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9,500+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Duration: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&gt;460 days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Perceptions: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Vulnerability fears and lack of predictive value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Operations: 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Sole-discipline; limited population integration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1752600"/>
            <a:ext cx="4038600" cy="4419600"/>
          </a:xfrm>
          <a:prstGeom prst="rect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b="1">
              <a:ln w="76200" cmpd="sng">
                <a:solidFill>
                  <a:srgbClr val="000000"/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36232" y="1752600"/>
            <a:ext cx="4191000" cy="4419600"/>
          </a:xfrm>
          <a:prstGeom prst="rect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b="1">
              <a:ln w="76200" cmpd="sng">
                <a:solidFill>
                  <a:srgbClr val="000000"/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01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>
            <a:spLocks/>
          </p:cNvSpPr>
          <p:nvPr/>
        </p:nvSpPr>
        <p:spPr>
          <a:xfrm>
            <a:off x="0" y="30334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altLang="en-US" sz="3600" kern="0" dirty="0" smtClean="0">
                <a:latin typeface="Franklin Gothic Book"/>
              </a:rPr>
              <a:t>WHERE we are working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47555" y="1524000"/>
            <a:ext cx="2059909" cy="412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Africa*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Cameroon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Cote d’Ivoire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DR Congo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Egypt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Ethiopia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Gabon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Ghana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Guinea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Kenya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Liberia</a:t>
            </a:r>
          </a:p>
          <a:p>
            <a:endParaRPr lang="en-US" sz="2000" dirty="0" smtClean="0">
              <a:solidFill>
                <a:srgbClr val="808080"/>
              </a:solidFill>
              <a:latin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53000" y="6396335"/>
            <a:ext cx="419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Arial"/>
              </a:rPr>
              <a:t>*In-country locations TBD based on identification of target </a:t>
            </a:r>
            <a:r>
              <a:rPr lang="en-US" sz="1200" dirty="0" err="1" smtClean="0">
                <a:solidFill>
                  <a:srgbClr val="000000"/>
                </a:solidFill>
                <a:latin typeface="Arial"/>
              </a:rPr>
              <a:t>epizones</a:t>
            </a:r>
            <a:r>
              <a:rPr lang="en-US" sz="1200" dirty="0" smtClean="0">
                <a:solidFill>
                  <a:srgbClr val="000000"/>
                </a:solidFill>
                <a:latin typeface="Arial"/>
              </a:rPr>
              <a:t> and transmission pathways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5727" y="1524000"/>
            <a:ext cx="206343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Asia*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Bangladesh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Cambodia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China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Lao PDR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Indonesia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Nepal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Malaysia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Mongolia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Myanmar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Philippines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Thailand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Vietnam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838200"/>
            <a:ext cx="4343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b="1" kern="0" dirty="0">
                <a:solidFill>
                  <a:srgbClr val="800000"/>
                </a:solidFill>
                <a:latin typeface="Calibri" pitchFamily="34" charset="0"/>
              </a:rPr>
              <a:t>Geographic Focus</a:t>
            </a:r>
          </a:p>
          <a:p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02765" y="1524000"/>
            <a:ext cx="3309424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Africa*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Republic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of Congo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Rwanda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Senegal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Sierra Leone</a:t>
            </a:r>
            <a:endParaRPr lang="en-US" sz="2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Sudan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South Sudan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Tanzania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Uganda</a:t>
            </a:r>
          </a:p>
          <a:p>
            <a:endParaRPr lang="en-US" sz="2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M.E.*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Jordan</a:t>
            </a:r>
            <a:endParaRPr lang="en-US" sz="2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17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60474" y="71776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altLang="en-US" sz="3600" kern="0" dirty="0" smtClean="0">
                <a:latin typeface="Franklin Gothic Book"/>
              </a:rPr>
              <a:t>PREDICT-2 Partners</a:t>
            </a:r>
            <a:r>
              <a:rPr lang="en-US" altLang="en-US" sz="3600" kern="0" dirty="0" smtClean="0">
                <a:latin typeface="Calibri" pitchFamily="34" charset="0"/>
              </a:rPr>
              <a:t/>
            </a:r>
            <a:br>
              <a:rPr lang="en-US" altLang="en-US" sz="3600" kern="0" dirty="0" smtClean="0">
                <a:latin typeface="Calibri" pitchFamily="34" charset="0"/>
              </a:rPr>
            </a:br>
            <a:endParaRPr lang="en-US" altLang="en-US" sz="3600" kern="0" dirty="0" smtClean="0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990600"/>
            <a:ext cx="87630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Consortium Partners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endParaRPr lang="en-US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EcoHealth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Alliance, Metabiota, Smithsonian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Institution,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UC Davis,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Wildlife Conservation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Society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Global Partners: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CDC, EPT One Health Workforce, EPT Preparedness &amp; Response, FAO, WHO, DTRA, Columbia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University,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HealthMap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UC San Francisco 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Implementing Partner Examples (in addition to consortium partners): </a:t>
            </a:r>
          </a:p>
          <a:p>
            <a:pPr lvl="1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Africa: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National de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Recherche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Biomedical, Mountain Gorilla Veterinary Project, Inc., Sokoine University of Agriculture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Asia: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Center for Molecular Dynamics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Nepal,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Chulalongkorn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University, East China Normal University, ICCDR-B,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Pertanian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Bogor,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Pasteur du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Cambodge</a:t>
            </a:r>
            <a:endParaRPr lang="en-US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Host country and regional partner Examples: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Ministries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of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Agriculture,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Health,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Livestock, Wildlife, and associated Departments; USAID missions; and relevant host country laboratories, universities, and research institutes (e.g.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Pasteur, Wuhan Institute of Virology, local CDCs, etc.)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b="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791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5-03-16 at 6.27.25 AM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0" y="5181600"/>
            <a:ext cx="2345689" cy="84276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8600" y="40386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24C84"/>
                </a:solidFill>
                <a:latin typeface="Arial"/>
              </a:rPr>
              <a:t>The Ministries of Health, Agriculture &amp; Environment and Implementing University and NGO Partners in 31 Countries</a:t>
            </a:r>
            <a:endParaRPr lang="en-US" sz="2400" b="1" dirty="0">
              <a:solidFill>
                <a:srgbClr val="224C84"/>
              </a:solidFill>
              <a:latin typeface="Arial"/>
            </a:endParaRPr>
          </a:p>
        </p:txBody>
      </p:sp>
      <p:pic>
        <p:nvPicPr>
          <p:cNvPr id="12" name="Picture 11" descr="Screen Shot 2015-03-16 at 6.46.37 AM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9979" y="5321301"/>
            <a:ext cx="2439021" cy="6984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0947" y="5410200"/>
            <a:ext cx="1272053" cy="60959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04800" y="5181600"/>
            <a:ext cx="1872353" cy="891377"/>
            <a:chOff x="304800" y="5181600"/>
            <a:chExt cx="1872353" cy="891377"/>
          </a:xfrm>
        </p:grpSpPr>
        <p:pic>
          <p:nvPicPr>
            <p:cNvPr id="9" name="Picture 8" descr="Screen Shot 2015-03-16 at 6.30.08 AM.pn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4800" y="5181600"/>
              <a:ext cx="1872353" cy="559855"/>
            </a:xfrm>
            <a:prstGeom prst="rect">
              <a:avLst/>
            </a:prstGeom>
          </p:spPr>
        </p:pic>
        <p:pic>
          <p:nvPicPr>
            <p:cNvPr id="14" name="Picture 13" descr="Screen Shot 2015-03-16 at 8.46.36 AM.png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4800" y="5715000"/>
              <a:ext cx="1828800" cy="357977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2057400" y="1981200"/>
            <a:ext cx="48217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PREDICT - 2</a:t>
            </a:r>
            <a:endParaRPr lang="en-US" sz="6000" b="1" dirty="0"/>
          </a:p>
        </p:txBody>
      </p:sp>
      <p:pic>
        <p:nvPicPr>
          <p:cNvPr id="16" name="Picture 15" descr="Banner Nov 2012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8556837" cy="77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/>
              <a:t>E</a:t>
            </a:r>
            <a:r>
              <a:rPr lang="en-US" dirty="0" smtClean="0"/>
              <a:t>merging Infectious Diseases</a:t>
            </a:r>
            <a:endParaRPr lang="en-US" dirty="0"/>
          </a:p>
        </p:txBody>
      </p:sp>
      <p:pic>
        <p:nvPicPr>
          <p:cNvPr id="4" name="Picture 3" descr="drivers graph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081144"/>
            <a:ext cx="6868886" cy="50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9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1143000"/>
          </a:xfrm>
        </p:spPr>
        <p:txBody>
          <a:bodyPr/>
          <a:lstStyle/>
          <a:p>
            <a:r>
              <a:rPr lang="en-US" dirty="0" smtClean="0"/>
              <a:t>One Health Approach</a:t>
            </a:r>
            <a:endParaRPr lang="en-US" dirty="0"/>
          </a:p>
        </p:txBody>
      </p:sp>
      <p:pic>
        <p:nvPicPr>
          <p:cNvPr id="3" name="Picture 2" descr="Screen Shot 2014-12-09 at 10.20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447800"/>
            <a:ext cx="9000755" cy="4648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14800" y="21336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48059"/>
                </a:solidFill>
              </a:rPr>
              <a:t>Animals</a:t>
            </a:r>
            <a:endParaRPr lang="en-US" sz="1600" dirty="0">
              <a:solidFill>
                <a:srgbClr val="34805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46482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48059"/>
                </a:solidFill>
              </a:rPr>
              <a:t>Humans</a:t>
            </a:r>
            <a:endParaRPr lang="en-US" sz="1600" dirty="0">
              <a:solidFill>
                <a:srgbClr val="34805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49530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48059"/>
                </a:solidFill>
              </a:rPr>
              <a:t>Environment</a:t>
            </a:r>
            <a:endParaRPr lang="en-US" sz="1600" dirty="0">
              <a:solidFill>
                <a:srgbClr val="3480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4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700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cintosh HD:Users:toph:Dropbox (EHA):repositories:hotspots2:inst:out:mksm:pred_maps:predict.actual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8495151" cy="52768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81000" y="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4400" b="1" dirty="0" smtClean="0">
                <a:solidFill>
                  <a:srgbClr val="800000"/>
                </a:solidFill>
                <a:latin typeface="Franklin Gothic Book"/>
              </a:rPr>
              <a:t>Hot Spots </a:t>
            </a:r>
            <a:r>
              <a:rPr lang="en-US" sz="4400" b="1" dirty="0">
                <a:solidFill>
                  <a:srgbClr val="800000"/>
                </a:solidFill>
                <a:latin typeface="Franklin Gothic Book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5347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2-06 at 4.42.40 PM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78"/>
          <a:stretch/>
        </p:blipFill>
        <p:spPr>
          <a:xfrm>
            <a:off x="254000" y="1040767"/>
            <a:ext cx="8890000" cy="4902833"/>
          </a:xfrm>
          <a:prstGeom prst="rect">
            <a:avLst/>
          </a:prstGeom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>
                <a:latin typeface="Franklin Gothic Book"/>
              </a:rPr>
              <a:t>Targeted, Risk-based Surveillance</a:t>
            </a:r>
            <a:endParaRPr lang="en-US" dirty="0"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3302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1793" y="1646301"/>
            <a:ext cx="3865363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Primates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Bats</a:t>
            </a:r>
            <a:endParaRPr lang="en-US" sz="3200" b="1" dirty="0"/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Rodents</a:t>
            </a:r>
            <a:endParaRPr lang="en-US" sz="3200" b="1" dirty="0"/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Birds</a:t>
            </a:r>
            <a:endParaRPr lang="en-US" sz="3200" dirty="0"/>
          </a:p>
          <a:p>
            <a:pPr marL="285750" indent="-285750">
              <a:buFont typeface="Arial"/>
              <a:buChar char="•"/>
            </a:pPr>
            <a:r>
              <a:rPr lang="en-US" sz="3200" dirty="0" err="1" smtClean="0"/>
              <a:t>Suids</a:t>
            </a:r>
            <a:endParaRPr lang="en-US" sz="3200" dirty="0"/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Carnivores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Ungulates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Humans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9518" y="1187293"/>
            <a:ext cx="6194184" cy="4749173"/>
          </a:xfrm>
          <a:prstGeom prst="rect">
            <a:avLst/>
          </a:prstGeom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Targeted, Risk-based Surveillance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1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Blank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FFFFFF"/>
      </a:accent3>
      <a:accent4>
        <a:srgbClr val="000000"/>
      </a:accent4>
      <a:accent5>
        <a:srgbClr val="E0EDFD"/>
      </a:accent5>
      <a:accent6>
        <a:srgbClr val="839FE7"/>
      </a:accent6>
      <a:hlink>
        <a:srgbClr val="0066CC"/>
      </a:hlink>
      <a:folHlink>
        <a:srgbClr val="00296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F8DFF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557FE7"/>
        </a:accent6>
        <a:hlink>
          <a:srgbClr val="96C5F8"/>
        </a:hlink>
        <a:folHlink>
          <a:srgbClr val="D8E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2960"/>
        </a:accent1>
        <a:accent2>
          <a:srgbClr val="0066CC"/>
        </a:accent2>
        <a:accent3>
          <a:srgbClr val="AAAAAA"/>
        </a:accent3>
        <a:accent4>
          <a:srgbClr val="DADADA"/>
        </a:accent4>
        <a:accent5>
          <a:srgbClr val="AAACB6"/>
        </a:accent5>
        <a:accent6>
          <a:srgbClr val="005CB9"/>
        </a:accent6>
        <a:hlink>
          <a:srgbClr val="91B0FF"/>
        </a:hlink>
        <a:folHlink>
          <a:srgbClr val="C7E0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E7B95C"/>
        </a:accent6>
        <a:hlink>
          <a:srgbClr val="4F8636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AAA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0A2A0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174A7C"/>
        </a:accent1>
        <a:accent2>
          <a:srgbClr val="50A2A0"/>
        </a:accent2>
        <a:accent3>
          <a:srgbClr val="AAAAAA"/>
        </a:accent3>
        <a:accent4>
          <a:srgbClr val="DADADA"/>
        </a:accent4>
        <a:accent5>
          <a:srgbClr val="ABB1BF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46015</TotalTime>
  <Words>1318</Words>
  <Application>Microsoft Macintosh PowerPoint</Application>
  <PresentationFormat>On-screen Show (4:3)</PresentationFormat>
  <Paragraphs>247</Paragraphs>
  <Slides>34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1_New Change</vt:lpstr>
      <vt:lpstr>Blank</vt:lpstr>
      <vt:lpstr>New Change</vt:lpstr>
      <vt:lpstr>2_New Change</vt:lpstr>
      <vt:lpstr>3_New Change</vt:lpstr>
      <vt:lpstr>4_New Change</vt:lpstr>
      <vt:lpstr>5_New Change</vt:lpstr>
      <vt:lpstr>6_New Change</vt:lpstr>
      <vt:lpstr>PowerPoint Presentation</vt:lpstr>
      <vt:lpstr>PowerPoint Presentation</vt:lpstr>
      <vt:lpstr>PowerPoint Presentation</vt:lpstr>
      <vt:lpstr>PowerPoint Presentation</vt:lpstr>
      <vt:lpstr>One Health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Laboratory Capacity Building</vt:lpstr>
      <vt:lpstr>PowerPoint Presentation</vt:lpstr>
      <vt:lpstr>Viral Detection Success</vt:lpstr>
      <vt:lpstr>Outbreak Investigations</vt:lpstr>
      <vt:lpstr>PowerPoint Presentation</vt:lpstr>
      <vt:lpstr>PowerPoint Presentation</vt:lpstr>
      <vt:lpstr>PREDICT-2 Focus</vt:lpstr>
      <vt:lpstr>PREDICT-2 Focus</vt:lpstr>
      <vt:lpstr>PowerPoint Presentation</vt:lpstr>
      <vt:lpstr>Qualitative Research </vt:lpstr>
      <vt:lpstr>PowerPoint Presentation</vt:lpstr>
      <vt:lpstr>PowerPoint Presentation</vt:lpstr>
      <vt:lpstr>Scientific Strategy: Viral Families</vt:lpstr>
      <vt:lpstr>Scientific Strategy: Virus Risk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USAID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USAID</dc:creator>
  <cp:lastModifiedBy>William Karesh</cp:lastModifiedBy>
  <cp:revision>305</cp:revision>
  <cp:lastPrinted>2014-11-04T15:21:16Z</cp:lastPrinted>
  <dcterms:created xsi:type="dcterms:W3CDTF">2014-01-06T21:15:11Z</dcterms:created>
  <dcterms:modified xsi:type="dcterms:W3CDTF">2016-01-09T21:02:12Z</dcterms:modified>
</cp:coreProperties>
</file>